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7"/>
  </p:notesMasterIdLst>
  <p:sldIdLst>
    <p:sldId id="256" r:id="rId2"/>
    <p:sldId id="269" r:id="rId3"/>
    <p:sldId id="257" r:id="rId4"/>
    <p:sldId id="263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C4E2D-EFE1-40FF-9249-0B56C8F8B15F}" type="datetimeFigureOut">
              <a:rPr lang="ru-RU" smtClean="0"/>
              <a:t>19.05.2017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817E3-F115-4AFE-A4A6-70D19890B6C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90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D524-DBAC-4ADD-B1CA-59197EE14366}" type="datetimeFigureOut">
              <a:rPr lang="ru-RU" smtClean="0"/>
              <a:t>19.05.2017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2C50-5065-4A5C-ACC4-6D0C88208AB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06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D524-DBAC-4ADD-B1CA-59197EE14366}" type="datetimeFigureOut">
              <a:rPr lang="ru-RU" smtClean="0"/>
              <a:t>19.05.2017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2C50-5065-4A5C-ACC4-6D0C88208AB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17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D524-DBAC-4ADD-B1CA-59197EE14366}" type="datetimeFigureOut">
              <a:rPr lang="ru-RU" smtClean="0"/>
              <a:t>19.05.2017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2C50-5065-4A5C-ACC4-6D0C88208AB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68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D524-DBAC-4ADD-B1CA-59197EE14366}" type="datetimeFigureOut">
              <a:rPr lang="ru-RU" smtClean="0"/>
              <a:t>19.05.2017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2C50-5065-4A5C-ACC4-6D0C88208AB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95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D524-DBAC-4ADD-B1CA-59197EE14366}" type="datetimeFigureOut">
              <a:rPr lang="ru-RU" smtClean="0"/>
              <a:t>19.05.2017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2C50-5065-4A5C-ACC4-6D0C88208AB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88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D524-DBAC-4ADD-B1CA-59197EE14366}" type="datetimeFigureOut">
              <a:rPr lang="ru-RU" smtClean="0"/>
              <a:t>19.05.2017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2C50-5065-4A5C-ACC4-6D0C88208AB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10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D524-DBAC-4ADD-B1CA-59197EE14366}" type="datetimeFigureOut">
              <a:rPr lang="ru-RU" smtClean="0"/>
              <a:t>19.05.2017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2C50-5065-4A5C-ACC4-6D0C88208AB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82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D524-DBAC-4ADD-B1CA-59197EE14366}" type="datetimeFigureOut">
              <a:rPr lang="ru-RU" smtClean="0"/>
              <a:t>19.05.2017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2C50-5065-4A5C-ACC4-6D0C88208AB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47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D524-DBAC-4ADD-B1CA-59197EE14366}" type="datetimeFigureOut">
              <a:rPr lang="ru-RU" smtClean="0"/>
              <a:t>19.05.2017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2C50-5065-4A5C-ACC4-6D0C88208AB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9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D524-DBAC-4ADD-B1CA-59197EE14366}" type="datetimeFigureOut">
              <a:rPr lang="ru-RU" smtClean="0"/>
              <a:t>19.05.2017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2C50-5065-4A5C-ACC4-6D0C88208AB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71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D524-DBAC-4ADD-B1CA-59197EE14366}" type="datetimeFigureOut">
              <a:rPr lang="ru-RU" smtClean="0"/>
              <a:t>19.05.2017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42C50-5065-4A5C-ACC4-6D0C88208AB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89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ED524-DBAC-4ADD-B1CA-59197EE14366}" type="datetimeFigureOut">
              <a:rPr lang="ru-RU" smtClean="0"/>
              <a:t>19.05.2017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42C50-5065-4A5C-ACC4-6D0C88208AB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30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771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7583" y="1542465"/>
            <a:ext cx="10303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/>
              <a:t>Автоматический </a:t>
            </a:r>
            <a:r>
              <a:rPr lang="ru-RU" sz="4800" dirty="0" smtClean="0"/>
              <a:t>стабилизатор</a:t>
            </a:r>
            <a:r>
              <a:rPr lang="en-US" sz="4800" dirty="0" smtClean="0"/>
              <a:t>  </a:t>
            </a:r>
            <a:r>
              <a:rPr lang="ru-RU" sz="4800" dirty="0" smtClean="0"/>
              <a:t>напряжения</a:t>
            </a:r>
            <a:r>
              <a:rPr lang="en-US" sz="4800" dirty="0" smtClean="0"/>
              <a:t> </a:t>
            </a:r>
            <a:r>
              <a:rPr lang="ru-RU" sz="4800" dirty="0" smtClean="0"/>
              <a:t>нового поколения </a:t>
            </a:r>
          </a:p>
          <a:p>
            <a:r>
              <a:rPr lang="ru-RU" sz="4800" dirty="0" smtClean="0"/>
              <a:t>АСН </a:t>
            </a:r>
            <a:r>
              <a:rPr lang="ru-RU" sz="4800" dirty="0"/>
              <a:t>- 6000</a:t>
            </a:r>
            <a:r>
              <a:rPr lang="en-US" sz="4800" dirty="0"/>
              <a:t>/1</a:t>
            </a:r>
            <a:r>
              <a:rPr lang="ru-RU" sz="4800" dirty="0"/>
              <a:t> </a:t>
            </a:r>
            <a:r>
              <a:rPr lang="en-US" sz="4800" dirty="0" smtClean="0"/>
              <a:t>–</a:t>
            </a:r>
            <a:r>
              <a:rPr lang="ru-RU" sz="4800" dirty="0"/>
              <a:t> И (инверторного </a:t>
            </a:r>
            <a:r>
              <a:rPr lang="ru-RU" sz="4800" dirty="0" smtClean="0"/>
              <a:t>типа)</a:t>
            </a:r>
            <a:endParaRPr lang="en-US" sz="4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3331" y="3848322"/>
            <a:ext cx="3333824" cy="2436953"/>
          </a:xfrm>
          <a:prstGeom prst="rect">
            <a:avLst/>
          </a:prstGeom>
          <a:effectLst>
            <a:softEdge rad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374" y="3850789"/>
            <a:ext cx="3445121" cy="2434486"/>
          </a:xfrm>
          <a:prstGeom prst="rect">
            <a:avLst/>
          </a:pr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3088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4785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529739"/>
              </p:ext>
            </p:extLst>
          </p:nvPr>
        </p:nvGraphicFramePr>
        <p:xfrm>
          <a:off x="1017432" y="1622736"/>
          <a:ext cx="10238702" cy="4554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0592"/>
                <a:gridCol w="3230773"/>
                <a:gridCol w="4537337"/>
              </a:tblGrid>
              <a:tr h="495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Электромеханические (ЭМ)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Релейные с цифровым дисплеем (Ц)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Инверторного типа (И)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18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effectLst/>
                        </a:rPr>
                        <a:t>входные фильтры (ВФ); выпрямитель и корректор коэффициента мощности (В-ККМ); конденсаторы (К)</a:t>
                      </a:r>
                      <a:r>
                        <a:rPr lang="en-US" sz="1200" kern="1200" dirty="0">
                          <a:effectLst/>
                        </a:rPr>
                        <a:t>; </a:t>
                      </a:r>
                      <a:r>
                        <a:rPr lang="ru-RU" sz="1200" kern="1200" dirty="0">
                          <a:effectLst/>
                        </a:rPr>
                        <a:t>преобразователь постоянного напряжения в переменное (ИНВ); микроконтроллер (МК).</a:t>
                      </a:r>
                      <a:endParaRPr lang="ru-RU" sz="1200" dirty="0"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7344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Коммутация необходимого числа обмоток трансформатора путем механического перемещения токосъемника. Его перемещение осуществляется мотором. В качестве токосъемника используются графитовые щетки.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Ступенчатая коммутация необходимого числа обмоток автотрансформатора при помощи силовых реле.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Имеет двойное преобразование энергии. Входное напряжение на первом этапе преобразуется в постоянный ток и накапливается в емкостях, на втором этапе постоянный ток преобразуется в переменный со стабилизированным напряжением. </a:t>
                      </a:r>
                    </a:p>
                    <a:p>
                      <a:pPr algn="l"/>
                      <a:r>
                        <a:rPr lang="ru-RU" sz="1200" dirty="0"/>
                        <a:t>Преобразователи и выпрямители напряжения - это и есть инверторы. Они работают на основе транзисторов IGBT </a:t>
                      </a:r>
                      <a:r>
                        <a:rPr lang="ru-RU" sz="1200" kern="1200" dirty="0"/>
                        <a:t>(</a:t>
                      </a:r>
                      <a:r>
                        <a:rPr lang="en-US" sz="1200" kern="1200" dirty="0"/>
                        <a:t>Insulated-gate bipolar transistor - </a:t>
                      </a:r>
                      <a:r>
                        <a:rPr lang="ru-RU" sz="1200" kern="1200" dirty="0"/>
                        <a:t> биполярный транзистор с изолированным затвором)</a:t>
                      </a:r>
                      <a:endParaRPr lang="ru-RU" sz="12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872" y="2217807"/>
            <a:ext cx="1571327" cy="213999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softEdge rad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96233" y="2217807"/>
            <a:ext cx="2595093" cy="21712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5448" y="2264413"/>
            <a:ext cx="2982501" cy="148666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88665" y="970750"/>
            <a:ext cx="7675808" cy="584775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E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 работы стабилизаторов</a:t>
            </a:r>
          </a:p>
        </p:txBody>
      </p:sp>
    </p:spTree>
    <p:extLst>
      <p:ext uri="{BB962C8B-B14F-4D97-AF65-F5344CB8AC3E}">
        <p14:creationId xmlns:p14="http://schemas.microsoft.com/office/powerpoint/2010/main" val="28899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7717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03819" y="884169"/>
            <a:ext cx="6748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E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технические параметры</a:t>
            </a:r>
            <a:endParaRPr lang="ru-RU" sz="3200" dirty="0">
              <a:solidFill>
                <a:srgbClr val="E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588320"/>
              </p:ext>
            </p:extLst>
          </p:nvPr>
        </p:nvGraphicFramePr>
        <p:xfrm>
          <a:off x="1056069" y="1622737"/>
          <a:ext cx="10225826" cy="4361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335"/>
                <a:gridCol w="2876244"/>
                <a:gridCol w="1568860"/>
                <a:gridCol w="1406965"/>
                <a:gridCol w="1469281"/>
                <a:gridCol w="1799141"/>
              </a:tblGrid>
              <a:tr h="73409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Модель стабилизатора РЕСАНТА</a:t>
                      </a:r>
                      <a:endParaRPr lang="ru-RU" sz="1400" dirty="0" smtClean="0">
                        <a:latin typeface="+mn-lt"/>
                      </a:endParaRP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ACH-5000/1-</a:t>
                      </a:r>
                      <a:r>
                        <a:rPr lang="ru-RU" sz="1400" kern="1200" dirty="0" smtClean="0">
                          <a:effectLst/>
                        </a:rPr>
                        <a:t>ЭМ</a:t>
                      </a:r>
                      <a:endParaRPr lang="ru-RU" sz="14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СПН</a:t>
                      </a:r>
                      <a:r>
                        <a:rPr lang="en-US" sz="1400" dirty="0" smtClean="0"/>
                        <a:t>-5400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АСН - 6000</a:t>
                      </a:r>
                      <a:r>
                        <a:rPr lang="en-US" sz="1400" dirty="0" smtClean="0"/>
                        <a:t>/1</a:t>
                      </a:r>
                      <a:r>
                        <a:rPr lang="ru-RU" sz="1400" dirty="0" smtClean="0"/>
                        <a:t> </a:t>
                      </a:r>
                      <a:r>
                        <a:rPr lang="en-US" sz="1400" dirty="0" smtClean="0"/>
                        <a:t>-</a:t>
                      </a:r>
                      <a:r>
                        <a:rPr lang="ru-RU" sz="1400" dirty="0" smtClean="0"/>
                        <a:t> И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Тиристорный</a:t>
                      </a:r>
                      <a:r>
                        <a:rPr lang="ru-RU" sz="1200" dirty="0" smtClean="0"/>
                        <a:t> стабилизатор</a:t>
                      </a:r>
                      <a:endParaRPr lang="ru-RU" sz="1200" dirty="0"/>
                    </a:p>
                  </a:txBody>
                  <a:tcPr anchor="ctr"/>
                </a:tc>
              </a:tr>
              <a:tr h="35257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Входные</a:t>
                      </a:r>
                      <a:endParaRPr lang="ru-RU" sz="1600" dirty="0" smtClean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Мин. </a:t>
                      </a:r>
                      <a:r>
                        <a:rPr lang="ru-RU" sz="1600" dirty="0">
                          <a:effectLst/>
                        </a:rPr>
                        <a:t>входное напряжение, В </a:t>
                      </a:r>
                      <a:endParaRPr lang="ru-RU" sz="16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/>
                        <a:t>140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/>
                        <a:t>90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/>
                        <a:t>90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60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3425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</a:rPr>
                        <a:t>Макс. </a:t>
                      </a:r>
                      <a:r>
                        <a:rPr lang="ru-RU" sz="1600" kern="1200" dirty="0">
                          <a:effectLst/>
                        </a:rPr>
                        <a:t>входное напряжение, В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/>
                        <a:t>260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/>
                        <a:t>260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/>
                        <a:t>260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265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352579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Выходные</a:t>
                      </a:r>
                      <a:endParaRPr lang="ru-RU" sz="1600" dirty="0" smtClean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Выходное напряжение, В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/>
                        <a:t>220 </a:t>
                      </a:r>
                      <a:r>
                        <a:rPr lang="ru-RU" sz="1600" b="0" kern="1200" dirty="0" smtClean="0"/>
                        <a:t>±2%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/>
                        <a:t>220 </a:t>
                      </a:r>
                      <a:r>
                        <a:rPr lang="ru-RU" sz="1600" b="0" kern="1200" dirty="0" smtClean="0"/>
                        <a:t>±8%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/>
                        <a:t>220 </a:t>
                      </a:r>
                      <a:r>
                        <a:rPr lang="ru-RU" sz="1600" b="0" kern="1200" dirty="0" smtClean="0"/>
                        <a:t>±1%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220</a:t>
                      </a:r>
                      <a:r>
                        <a:rPr lang="ru-RU" sz="1600" b="0" kern="1200" dirty="0" smtClean="0"/>
                        <a:t>±</a:t>
                      </a:r>
                      <a:r>
                        <a:rPr lang="en-US" sz="1600" b="0" kern="1200" dirty="0" smtClean="0"/>
                        <a:t>5</a:t>
                      </a:r>
                      <a:r>
                        <a:rPr lang="ru-RU" sz="1600" b="0" kern="1200" dirty="0" smtClean="0"/>
                        <a:t>%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3525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Номинальная мощность, Вт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/>
                        <a:t>5000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/>
                        <a:t>5400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/>
                        <a:t>6000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60</a:t>
                      </a:r>
                      <a:r>
                        <a:rPr lang="ru-RU" sz="1600" b="0" dirty="0" smtClean="0"/>
                        <a:t>00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3525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Скорость регулирования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/>
                        <a:t>10 В/сек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/>
                        <a:t>5-7 мс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200" dirty="0"/>
                        <a:t>&lt;</a:t>
                      </a:r>
                      <a:r>
                        <a:rPr lang="ru-RU" sz="1600" b="0" kern="1200" dirty="0"/>
                        <a:t>1 мс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20 </a:t>
                      </a:r>
                      <a:r>
                        <a:rPr lang="ru-RU" sz="1600" b="0" dirty="0" err="1" smtClean="0"/>
                        <a:t>мс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5151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Форма напряжения на выходе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в сети</a:t>
                      </a: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в сети</a:t>
                      </a: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чистая </a:t>
                      </a:r>
                      <a:r>
                        <a:rPr lang="ru-R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синусоида</a:t>
                      </a: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в сети</a:t>
                      </a:r>
                    </a:p>
                  </a:txBody>
                  <a:tcPr anchor="ctr"/>
                </a:tc>
              </a:tr>
              <a:tr h="352579"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 (розница)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8 500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6 500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12 000</a:t>
                      </a: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</a:rPr>
                        <a:t>25 500</a:t>
                      </a:r>
                      <a:endParaRPr lang="ru-RU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8561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Габариты, мм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395х325х183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8575" marB="285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260х155х310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410x225x125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320х420х180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</a:tr>
              <a:tr h="352579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Вес, кг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,8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8575" marB="285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8,50</a:t>
                      </a:r>
                    </a:p>
                  </a:txBody>
                  <a:tcPr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1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47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61395" y="962733"/>
            <a:ext cx="6413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Защитные функции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484027"/>
              </p:ext>
            </p:extLst>
          </p:nvPr>
        </p:nvGraphicFramePr>
        <p:xfrm>
          <a:off x="991673" y="1599027"/>
          <a:ext cx="10225826" cy="4315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005"/>
                <a:gridCol w="1601925"/>
                <a:gridCol w="1541703"/>
                <a:gridCol w="2547273"/>
                <a:gridCol w="1559920"/>
              </a:tblGrid>
              <a:tr h="6453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+mn-lt"/>
                        </a:rPr>
                        <a:t>Модель стабилизатора РЕСАНТА</a:t>
                      </a: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ACH-5000/1-</a:t>
                      </a:r>
                      <a:r>
                        <a:rPr lang="ru-RU" sz="1400" b="1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СПН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-5400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АСН - 6000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/1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-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 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Тиристорный</a:t>
                      </a:r>
                      <a:r>
                        <a:rPr lang="ru-RU" sz="1400" dirty="0" smtClean="0"/>
                        <a:t> стабилизатор</a:t>
                      </a:r>
                      <a:endParaRPr lang="ru-RU" sz="1400" dirty="0"/>
                    </a:p>
                  </a:txBody>
                  <a:tcPr anchor="ctr"/>
                </a:tc>
              </a:tr>
              <a:tr h="585416">
                <a:tc>
                  <a:txBody>
                    <a:bodyPr/>
                    <a:lstStyle/>
                    <a:p>
                      <a:r>
                        <a:rPr lang="ru-RU" sz="1600" dirty="0"/>
                        <a:t>Ограничение по входному </a:t>
                      </a:r>
                      <a:r>
                        <a:rPr lang="ru-RU" sz="1600" dirty="0" err="1" smtClean="0"/>
                        <a:t>макс.напряжению</a:t>
                      </a:r>
                      <a:r>
                        <a:rPr lang="ru-RU" sz="1600" dirty="0"/>
                        <a:t>, В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260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/>
                        <a:t>265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265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585416">
                <a:tc>
                  <a:txBody>
                    <a:bodyPr/>
                    <a:lstStyle/>
                    <a:p>
                      <a:r>
                        <a:rPr lang="ru-RU" sz="1600" dirty="0"/>
                        <a:t>Ограничение по входному </a:t>
                      </a:r>
                      <a:r>
                        <a:rPr lang="ru-RU" sz="1600" dirty="0" smtClean="0"/>
                        <a:t>мин. </a:t>
                      </a:r>
                      <a:r>
                        <a:rPr lang="ru-RU" sz="1600" dirty="0"/>
                        <a:t>напряжению, В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88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60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878124">
                <a:tc>
                  <a:txBody>
                    <a:bodyPr/>
                    <a:lstStyle/>
                    <a:p>
                      <a:r>
                        <a:rPr lang="ru-RU" sz="1600" dirty="0"/>
                        <a:t>Защита по входному </a:t>
                      </a:r>
                      <a:r>
                        <a:rPr lang="ru-RU" sz="1600" dirty="0" smtClean="0"/>
                        <a:t>току</a:t>
                      </a:r>
                      <a:endParaRPr lang="ru-RU" sz="1600" baseline="30000" dirty="0">
                        <a:latin typeface="+mn-lt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Автоматический</a:t>
                      </a:r>
                      <a:r>
                        <a:rPr lang="ru-RU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выключатель</a:t>
                      </a:r>
                      <a:endParaRPr lang="ru-RU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Автоматический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выключатель</a:t>
                      </a:r>
                      <a:endParaRPr lang="ru-RU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Авт.выключатель</a:t>
                      </a:r>
                      <a:endParaRPr lang="ru-RU" sz="14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+ электронная защита по входному току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Автоматический</a:t>
                      </a:r>
                      <a:r>
                        <a:rPr lang="ru-RU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выключатель</a:t>
                      </a:r>
                    </a:p>
                    <a:p>
                      <a:pPr algn="ctr"/>
                      <a:endParaRPr lang="ru-RU" sz="1400" b="1" dirty="0"/>
                    </a:p>
                  </a:txBody>
                  <a:tcPr anchor="ctr"/>
                </a:tc>
              </a:tr>
              <a:tr h="497563">
                <a:tc>
                  <a:txBody>
                    <a:bodyPr/>
                    <a:lstStyle/>
                    <a:p>
                      <a:r>
                        <a:rPr lang="ru-RU" sz="1600" dirty="0"/>
                        <a:t>Защита по выходному </a:t>
                      </a:r>
                      <a:r>
                        <a:rPr lang="ru-RU" sz="1600" dirty="0" smtClean="0"/>
                        <a:t>току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-</a:t>
                      </a:r>
                      <a:endParaRPr lang="ru-RU" sz="1400" b="1" dirty="0"/>
                    </a:p>
                  </a:txBody>
                  <a:tcPr anchor="ctr"/>
                </a:tc>
              </a:tr>
              <a:tr h="518552">
                <a:tc>
                  <a:txBody>
                    <a:bodyPr/>
                    <a:lstStyle/>
                    <a:p>
                      <a:r>
                        <a:rPr lang="ru-RU" sz="1600" dirty="0"/>
                        <a:t>Защита по выходному напряжению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+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604979">
                <a:tc>
                  <a:txBody>
                    <a:bodyPr/>
                    <a:lstStyle/>
                    <a:p>
                      <a:r>
                        <a:rPr lang="ru-RU" sz="1600" dirty="0"/>
                        <a:t>Защита от перегрева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термодатчики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термодатчики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термодатчики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термодатчик</a:t>
                      </a:r>
                      <a:endParaRPr lang="ru-RU" sz="14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7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47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1673" y="1594153"/>
            <a:ext cx="1048340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/>
              <a:t>Точность оптимизации выходного напряжения в 2,5 раза выше, чем у электромеханического стабилизатора и в 8 раз выше, чем у релейных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/>
              <a:t>Мгновенная скорость регулирования напряжения (скорость работы </a:t>
            </a:r>
            <a:r>
              <a:rPr lang="ru-RU" sz="1600" dirty="0"/>
              <a:t>IGBT </a:t>
            </a:r>
            <a:r>
              <a:rPr lang="ru-RU" sz="1600" dirty="0" smtClean="0"/>
              <a:t>транзисторов в 10 раз быстрее, чем у реле), что позволяет питать чувствительное оборудование и исключить мерцание ламп накаливания, свойственное релейным и </a:t>
            </a:r>
            <a:r>
              <a:rPr lang="ru-RU" sz="1600" dirty="0" err="1" smtClean="0"/>
              <a:t>тиристорным</a:t>
            </a:r>
            <a:r>
              <a:rPr lang="ru-RU" sz="1600" dirty="0" smtClean="0"/>
              <a:t> стабилизаторам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/>
              <a:t>При работе отсутствуют щелчки реле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/>
              <a:t>Отсутствие искажений выходного сигнала при использовании любого типа нагрузки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/>
              <a:t>Есть возможность изменения выходного напряжения в диапазоне от 10В </a:t>
            </a:r>
            <a:r>
              <a:rPr lang="ru-RU" sz="1600" dirty="0"/>
              <a:t>до </a:t>
            </a:r>
            <a:r>
              <a:rPr lang="ru-RU" sz="1600" dirty="0" smtClean="0"/>
              <a:t>240В, что позволяет использовать стабилизатор как источник питания заданного напряжения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/>
              <a:t>Широкий диапазон входного напряжения от 90В до </a:t>
            </a:r>
            <a:r>
              <a:rPr lang="ru-RU" sz="1600" dirty="0" smtClean="0"/>
              <a:t>260В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/>
              <a:t>Компактные габариты </a:t>
            </a:r>
            <a:r>
              <a:rPr lang="en-US" sz="1600" dirty="0" smtClean="0"/>
              <a:t>410x225x125</a:t>
            </a:r>
            <a:r>
              <a:rPr lang="ru-RU" sz="1600" dirty="0"/>
              <a:t> </a:t>
            </a:r>
            <a:r>
              <a:rPr lang="ru-RU" sz="1600" dirty="0" smtClean="0"/>
              <a:t>и легкий вес 4,35кг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/>
              <a:t>Отсутствуют детали, подверженные механическому износу (щетки, реле), схема стабилизатора построена на основе микроэлектронных компонентов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/>
              <a:t>Предусмотрена многоступенчатая система защиты</a:t>
            </a:r>
            <a:r>
              <a:rPr lang="en-US" sz="1600" dirty="0" smtClean="0"/>
              <a:t>:</a:t>
            </a:r>
            <a:r>
              <a:rPr lang="ru-RU" sz="1600" dirty="0" smtClean="0"/>
              <a:t> 1.Защита по входному току, 2.Защита по выходному току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3.Защита по выходному напряжению, 4.Защита от перегрева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/>
              <a:t>Наглядное отображение информации и возможность настройки параметров стабилизатора (звук, язык)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095482" y="734142"/>
            <a:ext cx="8096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стоит выбрать стабилизатор </a:t>
            </a:r>
            <a:endParaRPr lang="ru-RU" sz="2800" dirty="0" smtClean="0">
              <a:solidFill>
                <a:srgbClr val="E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dirty="0" smtClean="0">
                <a:solidFill>
                  <a:srgbClr val="E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инверторного типа </a:t>
            </a:r>
            <a:r>
              <a:rPr lang="ru-RU" sz="2800" b="1" dirty="0">
                <a:solidFill>
                  <a:srgbClr val="E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АСН - 6000</a:t>
            </a:r>
            <a:r>
              <a:rPr lang="en-US" sz="2800" b="1" dirty="0">
                <a:solidFill>
                  <a:srgbClr val="E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</a:t>
            </a:r>
            <a:r>
              <a:rPr lang="ru-RU" sz="2800" b="1" dirty="0">
                <a:solidFill>
                  <a:srgbClr val="E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>
                <a:solidFill>
                  <a:srgbClr val="E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800" b="1" dirty="0">
                <a:solidFill>
                  <a:srgbClr val="E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800" dirty="0" smtClean="0">
                <a:solidFill>
                  <a:srgbClr val="E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ru-RU" sz="2800" dirty="0">
              <a:solidFill>
                <a:srgbClr val="E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78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512</Words>
  <Application>Microsoft Office PowerPoint</Application>
  <PresentationFormat>Произвольный</PresentationFormat>
  <Paragraphs>136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Aleksandr Deviatov</dc:creator>
  <cp:lastModifiedBy>Ольга Д. Архиреева</cp:lastModifiedBy>
  <cp:revision>129</cp:revision>
  <dcterms:created xsi:type="dcterms:W3CDTF">2017-01-23T02:43:22Z</dcterms:created>
  <dcterms:modified xsi:type="dcterms:W3CDTF">2017-05-19T07:01:31Z</dcterms:modified>
</cp:coreProperties>
</file>